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2"/>
  </p:notesMasterIdLst>
  <p:sldIdLst>
    <p:sldId id="256" r:id="rId2"/>
    <p:sldId id="257" r:id="rId3"/>
    <p:sldId id="264" r:id="rId4"/>
    <p:sldId id="268" r:id="rId5"/>
    <p:sldId id="265" r:id="rId6"/>
    <p:sldId id="261" r:id="rId7"/>
    <p:sldId id="263" r:id="rId8"/>
    <p:sldId id="267" r:id="rId9"/>
    <p:sldId id="270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anna Scimeca" initials="JS" lastIdx="1" clrIdx="0">
    <p:extLst>
      <p:ext uri="{19B8F6BF-5375-455C-9EA6-DF929625EA0E}">
        <p15:presenceInfo xmlns:p15="http://schemas.microsoft.com/office/powerpoint/2012/main" userId="S-1-5-21-720051841-1286939061-1234779376-104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9767" autoAdjust="0"/>
  </p:normalViewPr>
  <p:slideViewPr>
    <p:cSldViewPr snapToGrid="0">
      <p:cViewPr varScale="1">
        <p:scale>
          <a:sx n="39" d="100"/>
          <a:sy n="39" d="100"/>
        </p:scale>
        <p:origin x="36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3CE61-1564-45EA-9458-B7E52C6F2A0D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98793-CA42-4D55-89B5-A37018048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7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" panose="02020603050405020304" pitchFamily="18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4B104AD5-B4F0-42E9-9709-46D8AB66E504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579668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Times" panose="02020603050405020304" pitchFamily="18" charset="0"/>
              </a:rPr>
              <a:t>Propane vs. Octane</a:t>
            </a:r>
          </a:p>
          <a:p>
            <a:endParaRPr lang="en-US" altLang="en-US" smtClean="0">
              <a:latin typeface="Times" panose="02020603050405020304" pitchFamily="18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4685BC1-093D-4330-8F92-01D42A6EE9A5}" type="slidenum">
              <a:rPr lang="en-US" altLang="en-US" sz="1200" smtClean="0"/>
              <a:pPr/>
              <a:t>6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456318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A7D6-5599-4C2C-8958-D6F54A5F3F28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F37D-5312-4F9D-B2A1-C5AB1E47E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7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A7D6-5599-4C2C-8958-D6F54A5F3F28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F37D-5312-4F9D-B2A1-C5AB1E47E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73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A7D6-5599-4C2C-8958-D6F54A5F3F28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F37D-5312-4F9D-B2A1-C5AB1E47EC1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162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A7D6-5599-4C2C-8958-D6F54A5F3F28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F37D-5312-4F9D-B2A1-C5AB1E47E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86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A7D6-5599-4C2C-8958-D6F54A5F3F28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F37D-5312-4F9D-B2A1-C5AB1E47EC1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6021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A7D6-5599-4C2C-8958-D6F54A5F3F28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F37D-5312-4F9D-B2A1-C5AB1E47E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8119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A7D6-5599-4C2C-8958-D6F54A5F3F28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F37D-5312-4F9D-B2A1-C5AB1E47E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01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A7D6-5599-4C2C-8958-D6F54A5F3F28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F37D-5312-4F9D-B2A1-C5AB1E47E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64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A7D6-5599-4C2C-8958-D6F54A5F3F28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F37D-5312-4F9D-B2A1-C5AB1E47E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967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A7D6-5599-4C2C-8958-D6F54A5F3F28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F37D-5312-4F9D-B2A1-C5AB1E47E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81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A7D6-5599-4C2C-8958-D6F54A5F3F28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F37D-5312-4F9D-B2A1-C5AB1E47E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87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A7D6-5599-4C2C-8958-D6F54A5F3F28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F37D-5312-4F9D-B2A1-C5AB1E47E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12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A7D6-5599-4C2C-8958-D6F54A5F3F28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F37D-5312-4F9D-B2A1-C5AB1E47E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85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A7D6-5599-4C2C-8958-D6F54A5F3F28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F37D-5312-4F9D-B2A1-C5AB1E47E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60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A7D6-5599-4C2C-8958-D6F54A5F3F28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F37D-5312-4F9D-B2A1-C5AB1E47E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82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A7D6-5599-4C2C-8958-D6F54A5F3F28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F37D-5312-4F9D-B2A1-C5AB1E47E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4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EA7D6-5599-4C2C-8958-D6F54A5F3F28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34F2F37D-5312-4F9D-B2A1-C5AB1E47E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9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jpe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4.png"/><Relationship Id="rId5" Type="http://schemas.openxmlformats.org/officeDocument/2006/relationships/image" Target="../media/image7.png"/><Relationship Id="rId10" Type="http://schemas.openxmlformats.org/officeDocument/2006/relationships/image" Target="../media/image10.png"/><Relationship Id="rId4" Type="http://schemas.openxmlformats.org/officeDocument/2006/relationships/image" Target="../media/image6.png"/><Relationship Id="rId9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nowerk.com/spotlight/spotid=36430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Synthetic Polymers and Their Properties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71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1063" y="89693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work, which includes teacher and student resources, is licensed under a Creative Commons Attribution-Noncommercial-Share Alike 3.0 </a:t>
            </a:r>
            <a:r>
              <a:rPr lang="en-US" dirty="0" err="1"/>
              <a:t>UnportedLicense</a:t>
            </a:r>
            <a:r>
              <a:rPr lang="en-US" dirty="0"/>
              <a:t>. To view a copy of this license, visit: </a:t>
            </a:r>
            <a:r>
              <a:rPr lang="en-US" b="1" u="sng" dirty="0"/>
              <a:t>http://creativecommons.org/licenses/by-nc-sa/3.0/.</a:t>
            </a:r>
            <a:r>
              <a:rPr lang="en-US" dirty="0"/>
              <a:t> (Creative Commons — Attribution-</a:t>
            </a:r>
            <a:r>
              <a:rPr lang="en-US" dirty="0" err="1"/>
              <a:t>NonCommercial</a:t>
            </a:r>
            <a:r>
              <a:rPr lang="en-US" dirty="0"/>
              <a:t>-</a:t>
            </a:r>
            <a:r>
              <a:rPr lang="en-US" dirty="0" err="1"/>
              <a:t>ShareAlike</a:t>
            </a:r>
            <a:r>
              <a:rPr lang="en-US" dirty="0"/>
              <a:t> 3.0 </a:t>
            </a:r>
            <a:r>
              <a:rPr lang="en-US" dirty="0" err="1"/>
              <a:t>Unported</a:t>
            </a:r>
            <a:r>
              <a:rPr lang="en-US" dirty="0"/>
              <a:t> — CC BY-NC-SA 3.0) To attribute this work, please use: “J. Scimeca. Polymers </a:t>
            </a:r>
            <a:r>
              <a:rPr lang="en-US" dirty="0" smtClean="0"/>
              <a:t>Presentation (2018).”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900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54068" y="265259"/>
            <a:ext cx="7886700" cy="993775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What is a polymer?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901" y="1289506"/>
            <a:ext cx="4129087" cy="3365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000" u="sng" dirty="0"/>
              <a:t>Polymer</a:t>
            </a:r>
            <a:r>
              <a:rPr lang="en-US" altLang="en-US" sz="2000" dirty="0"/>
              <a:t>- long, chainlike molecule composed of repeating monomer </a:t>
            </a:r>
            <a:r>
              <a:rPr lang="en-US" altLang="en-US" sz="2000" dirty="0" smtClean="0"/>
              <a:t>units</a:t>
            </a:r>
          </a:p>
          <a:p>
            <a:r>
              <a:rPr lang="en-US" altLang="en-US" sz="2000" dirty="0" smtClean="0"/>
              <a:t>Organic polymers: DNA, RNA, proteins</a:t>
            </a:r>
          </a:p>
          <a:p>
            <a:r>
              <a:rPr lang="en-US" altLang="en-US" sz="2000" dirty="0" smtClean="0"/>
              <a:t>Synthetic polymers: many types of plastics, silicones, Styrofoam, Teflon, Nylon, and more</a:t>
            </a:r>
            <a:endParaRPr lang="en-US" altLang="en-US" sz="2000" dirty="0"/>
          </a:p>
        </p:txBody>
      </p:sp>
      <p:pic>
        <p:nvPicPr>
          <p:cNvPr id="8196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418" y="2449014"/>
            <a:ext cx="19748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5720203" y="1130610"/>
            <a:ext cx="3501280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100" dirty="0">
                <a:latin typeface="+mn-lt"/>
              </a:rPr>
              <a:t>Example:</a:t>
            </a:r>
          </a:p>
          <a:p>
            <a:endParaRPr lang="en-US" altLang="en-US" sz="2100" dirty="0">
              <a:latin typeface="+mn-lt"/>
            </a:endParaRPr>
          </a:p>
          <a:p>
            <a:r>
              <a:rPr lang="en-US" altLang="en-US" sz="2100" dirty="0" smtClean="0">
                <a:latin typeface="+mn-lt"/>
              </a:rPr>
              <a:t>PDMS (</a:t>
            </a:r>
            <a:r>
              <a:rPr lang="en-US" altLang="en-US" sz="2100" dirty="0" err="1" smtClean="0">
                <a:latin typeface="+mn-lt"/>
              </a:rPr>
              <a:t>polydimethylsiloxane</a:t>
            </a:r>
            <a:r>
              <a:rPr lang="en-US" altLang="en-US" sz="2100" dirty="0" smtClean="0">
                <a:latin typeface="+mn-lt"/>
              </a:rPr>
              <a:t>)</a:t>
            </a:r>
          </a:p>
          <a:p>
            <a:r>
              <a:rPr lang="en-US" altLang="en-US" sz="2100" dirty="0">
                <a:latin typeface="+mn-lt"/>
              </a:rPr>
              <a:t>	</a:t>
            </a:r>
            <a:r>
              <a:rPr lang="en-US" altLang="en-US" sz="2100" dirty="0" smtClean="0">
                <a:latin typeface="+mn-lt"/>
              </a:rPr>
              <a:t>		 </a:t>
            </a:r>
            <a:endParaRPr lang="en-US" altLang="en-US" sz="2100" dirty="0">
              <a:latin typeface="+mn-lt"/>
            </a:endParaRPr>
          </a:p>
          <a:p>
            <a:endParaRPr lang="en-US" altLang="en-US" sz="2100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65820" y="4736899"/>
            <a:ext cx="34668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Brackets indicate the monomer; n refers to a general number of repeating subunits.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53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Properties of Synthetic Polymers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978" y="1562100"/>
            <a:ext cx="879613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Each polymer has its own particular properties, but here are some common ones:</a:t>
            </a:r>
          </a:p>
          <a:p>
            <a:r>
              <a:rPr lang="en-US" altLang="en-US" dirty="0" smtClean="0"/>
              <a:t>Tend to be durable- the longer the molecule, the greater attractive forces between molecules (so higher melting and boiling point)</a:t>
            </a:r>
          </a:p>
          <a:p>
            <a:r>
              <a:rPr lang="en-US" altLang="en-US" dirty="0" smtClean="0"/>
              <a:t> Lightweight but strong</a:t>
            </a:r>
          </a:p>
          <a:p>
            <a:r>
              <a:rPr lang="en-US" altLang="en-US" dirty="0"/>
              <a:t> </a:t>
            </a:r>
            <a:r>
              <a:rPr lang="en-US" altLang="en-US" dirty="0" smtClean="0"/>
              <a:t>Good thermal </a:t>
            </a:r>
            <a:r>
              <a:rPr lang="en-US" altLang="en-US" dirty="0" smtClean="0"/>
              <a:t>and electrical insulators</a:t>
            </a:r>
          </a:p>
          <a:p>
            <a:r>
              <a:rPr lang="en-US" altLang="en-US" dirty="0"/>
              <a:t> </a:t>
            </a:r>
            <a:r>
              <a:rPr lang="en-US" altLang="en-US" dirty="0" smtClean="0"/>
              <a:t>Resistant to some chemicals</a:t>
            </a:r>
          </a:p>
          <a:p>
            <a:endParaRPr lang="en-US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452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5" y="203199"/>
            <a:ext cx="10515600" cy="1325563"/>
          </a:xfrm>
        </p:spPr>
        <p:txBody>
          <a:bodyPr/>
          <a:lstStyle/>
          <a:p>
            <a:r>
              <a:rPr lang="en-US" dirty="0" smtClean="0"/>
              <a:t>Everyday Examples of Polymers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14450" y="1028700"/>
            <a:ext cx="809548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Polyethylene water and soda bottles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Polyvinyl chloride hoses, pipes, and more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Polypropylene athletic fabrics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Teflon® </a:t>
            </a:r>
            <a:r>
              <a:rPr lang="en-US" sz="3200" dirty="0" smtClean="0"/>
              <a:t>coated nonstick cookware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Plastic wrap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Styrofoam cups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8384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113" y="0"/>
            <a:ext cx="10515600" cy="1325563"/>
          </a:xfrm>
        </p:spPr>
        <p:txBody>
          <a:bodyPr/>
          <a:lstStyle/>
          <a:p>
            <a:r>
              <a:rPr lang="en-US" dirty="0" smtClean="0"/>
              <a:t>Solubility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81" y="996534"/>
            <a:ext cx="8652669" cy="4351338"/>
          </a:xfrm>
        </p:spPr>
        <p:txBody>
          <a:bodyPr/>
          <a:lstStyle/>
          <a:p>
            <a:r>
              <a:rPr lang="en-US" dirty="0" smtClean="0"/>
              <a:t>Molecules with similar polarities will dissolve in one another</a:t>
            </a:r>
          </a:p>
          <a:p>
            <a:pPr lvl="1"/>
            <a:r>
              <a:rPr lang="en-US" dirty="0" smtClean="0"/>
              <a:t>i.e. polar molecules dissolve in polar solvents, nonpolar molecules dissolve in nonpolar solvents</a:t>
            </a:r>
          </a:p>
          <a:p>
            <a:pPr lvl="1"/>
            <a:r>
              <a:rPr lang="en-US" dirty="0" smtClean="0"/>
              <a:t>There are degrees of polarity- for example, water is more polar than isopropyl alcohol, but both are polar  </a:t>
            </a:r>
          </a:p>
          <a:p>
            <a:pPr lvl="2"/>
            <a:r>
              <a:rPr lang="en-US" dirty="0" smtClean="0"/>
              <a:t>Molecules with an H directly bonded to an F, O, or N tend to be the most polar </a:t>
            </a:r>
          </a:p>
          <a:p>
            <a:pPr lvl="1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905751" y="3743252"/>
            <a:ext cx="2914650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 algn="ctr"/>
            <a:r>
              <a:rPr lang="en-US" dirty="0" smtClean="0"/>
              <a:t>Remember that molecules are </a:t>
            </a:r>
            <a:r>
              <a:rPr lang="en-US" b="1" u="sng" dirty="0" smtClean="0"/>
              <a:t>polar</a:t>
            </a:r>
            <a:r>
              <a:rPr lang="en-US" dirty="0" smtClean="0"/>
              <a:t> when there is an asymmetrical distribution of charge, often due to lone pairs and polar bonds that do not cancel</a:t>
            </a:r>
            <a:r>
              <a:rPr lang="en-US" dirty="0"/>
              <a:t>.</a:t>
            </a:r>
          </a:p>
        </p:txBody>
      </p:sp>
      <p:sp>
        <p:nvSpPr>
          <p:cNvPr id="9" name="TextBox 33"/>
          <p:cNvSpPr txBox="1">
            <a:spLocks noChangeArrowheads="1"/>
          </p:cNvSpPr>
          <p:nvPr/>
        </p:nvSpPr>
        <p:spPr bwMode="auto">
          <a:xfrm>
            <a:off x="1461690" y="3331310"/>
            <a:ext cx="2082800" cy="258532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>
                <a:latin typeface="+mj-lt"/>
              </a:rPr>
              <a:t>Water: “The Universal </a:t>
            </a:r>
            <a:r>
              <a:rPr lang="en-US" altLang="en-US" sz="1800" dirty="0" smtClean="0">
                <a:latin typeface="+mj-lt"/>
              </a:rPr>
              <a:t>Solvent.” Extremely polar</a:t>
            </a:r>
            <a:endParaRPr lang="en-US" altLang="en-US" sz="1800" dirty="0">
              <a:latin typeface="+mj-lt"/>
            </a:endParaRPr>
          </a:p>
          <a:p>
            <a:endParaRPr lang="en-US" altLang="en-US" sz="1800" dirty="0"/>
          </a:p>
          <a:p>
            <a:endParaRPr lang="en-US" altLang="en-US" sz="1800" dirty="0"/>
          </a:p>
          <a:p>
            <a:endParaRPr lang="en-US" altLang="en-US" sz="1800" dirty="0"/>
          </a:p>
          <a:p>
            <a:endParaRPr lang="en-US" altLang="en-US" sz="1800" dirty="0"/>
          </a:p>
          <a:p>
            <a:endParaRPr lang="en-US" altLang="en-US" sz="1800" dirty="0"/>
          </a:p>
          <a:p>
            <a:endParaRPr lang="en-US" altLang="en-US" sz="1800" dirty="0"/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4027488" y="3339058"/>
            <a:ext cx="3300412" cy="23082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800"/>
          </a:p>
          <a:p>
            <a:endParaRPr lang="en-US" altLang="en-US" sz="1800"/>
          </a:p>
          <a:p>
            <a:endParaRPr lang="en-US" altLang="en-US" sz="1800"/>
          </a:p>
          <a:p>
            <a:endParaRPr lang="en-US" altLang="en-US" sz="1800"/>
          </a:p>
          <a:p>
            <a:endParaRPr lang="en-US" altLang="en-US" sz="1800"/>
          </a:p>
          <a:p>
            <a:endParaRPr lang="en-US" altLang="en-US" sz="1800"/>
          </a:p>
          <a:p>
            <a:endParaRPr lang="en-US" altLang="en-US" sz="1800"/>
          </a:p>
          <a:p>
            <a:pPr algn="ctr"/>
            <a:r>
              <a:rPr lang="en-US" altLang="en-US" sz="1800"/>
              <a:t>Nonpolar Molecules</a:t>
            </a: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4027488" y="3331310"/>
            <a:ext cx="3300412" cy="258532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dirty="0"/>
          </a:p>
          <a:p>
            <a:endParaRPr lang="en-US" altLang="en-US" sz="1800" dirty="0"/>
          </a:p>
          <a:p>
            <a:endParaRPr lang="en-US" altLang="en-US" sz="1800" dirty="0"/>
          </a:p>
          <a:p>
            <a:endParaRPr lang="en-US" altLang="en-US" sz="1800" dirty="0"/>
          </a:p>
          <a:p>
            <a:endParaRPr lang="en-US" altLang="en-US" sz="1800" dirty="0"/>
          </a:p>
          <a:p>
            <a:endParaRPr lang="en-US" altLang="en-US" sz="1800" dirty="0"/>
          </a:p>
          <a:p>
            <a:endParaRPr lang="en-US" altLang="en-US" sz="1800" dirty="0"/>
          </a:p>
          <a:p>
            <a:pPr algn="ctr"/>
            <a:endParaRPr lang="en-US" altLang="en-US" sz="1800" dirty="0" smtClean="0"/>
          </a:p>
          <a:p>
            <a:pPr algn="ctr"/>
            <a:r>
              <a:rPr lang="en-US" altLang="en-US" sz="1800" dirty="0" smtClean="0"/>
              <a:t>Nonpolar </a:t>
            </a:r>
            <a:r>
              <a:rPr lang="en-US" altLang="en-US" sz="1800" dirty="0"/>
              <a:t>Molecules</a:t>
            </a:r>
          </a:p>
        </p:txBody>
      </p:sp>
      <p:pic>
        <p:nvPicPr>
          <p:cNvPr id="12" name="Picture 2" descr="Image result for benze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100" y="3693260"/>
            <a:ext cx="8905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4484689" y="4510821"/>
            <a:ext cx="10366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/>
              <a:t>Benzene </a:t>
            </a:r>
          </a:p>
        </p:txBody>
      </p:sp>
      <p:pic>
        <p:nvPicPr>
          <p:cNvPr id="14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539" y="3640871"/>
            <a:ext cx="909637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20"/>
          <p:cNvSpPr txBox="1">
            <a:spLocks noChangeArrowheads="1"/>
          </p:cNvSpPr>
          <p:nvPr/>
        </p:nvSpPr>
        <p:spPr bwMode="auto">
          <a:xfrm>
            <a:off x="5811838" y="4640996"/>
            <a:ext cx="1389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/>
              <a:t>Cyclohexane</a:t>
            </a:r>
          </a:p>
        </p:txBody>
      </p:sp>
      <p:pic>
        <p:nvPicPr>
          <p:cNvPr id="16" name="Picture 204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127" y="4680269"/>
            <a:ext cx="1685925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2730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2745525" y="3201264"/>
            <a:ext cx="2619375" cy="3139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362" name="TextBox 33"/>
          <p:cNvSpPr txBox="1">
            <a:spLocks noChangeArrowheads="1"/>
          </p:cNvSpPr>
          <p:nvPr/>
        </p:nvSpPr>
        <p:spPr bwMode="auto">
          <a:xfrm>
            <a:off x="5957888" y="593026"/>
            <a:ext cx="2082800" cy="23082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/>
              <a:t>Water: “The Universal Solvent”</a:t>
            </a:r>
          </a:p>
          <a:p>
            <a:endParaRPr lang="en-US" altLang="en-US" sz="1800"/>
          </a:p>
          <a:p>
            <a:endParaRPr lang="en-US" altLang="en-US" sz="1800"/>
          </a:p>
          <a:p>
            <a:endParaRPr lang="en-US" altLang="en-US" sz="1800"/>
          </a:p>
          <a:p>
            <a:endParaRPr lang="en-US" altLang="en-US" sz="1800"/>
          </a:p>
          <a:p>
            <a:endParaRPr lang="en-US" altLang="en-US" sz="1800"/>
          </a:p>
          <a:p>
            <a:endParaRPr lang="en-US" altLang="en-US" sz="1800"/>
          </a:p>
        </p:txBody>
      </p:sp>
      <p:sp>
        <p:nvSpPr>
          <p:cNvPr id="24" name="TextBox 23"/>
          <p:cNvSpPr txBox="1"/>
          <p:nvPr/>
        </p:nvSpPr>
        <p:spPr>
          <a:xfrm>
            <a:off x="8878886" y="3182935"/>
            <a:ext cx="2619375" cy="3139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14124" y="3201264"/>
            <a:ext cx="3194050" cy="3139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8242300" y="585278"/>
            <a:ext cx="3300412" cy="23082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800"/>
          </a:p>
          <a:p>
            <a:endParaRPr lang="en-US" altLang="en-US" sz="1800"/>
          </a:p>
          <a:p>
            <a:endParaRPr lang="en-US" altLang="en-US" sz="1800"/>
          </a:p>
          <a:p>
            <a:endParaRPr lang="en-US" altLang="en-US" sz="1800"/>
          </a:p>
          <a:p>
            <a:endParaRPr lang="en-US" altLang="en-US" sz="1800"/>
          </a:p>
          <a:p>
            <a:endParaRPr lang="en-US" altLang="en-US" sz="1800"/>
          </a:p>
          <a:p>
            <a:endParaRPr lang="en-US" altLang="en-US" sz="1800"/>
          </a:p>
          <a:p>
            <a:pPr algn="ctr"/>
            <a:r>
              <a:rPr lang="en-US" altLang="en-US" sz="1800"/>
              <a:t>Nonpolar Molecules</a:t>
            </a:r>
          </a:p>
        </p:txBody>
      </p:sp>
      <p:sp>
        <p:nvSpPr>
          <p:cNvPr id="15367" name="Title 1"/>
          <p:cNvSpPr>
            <a:spLocks noGrp="1"/>
          </p:cNvSpPr>
          <p:nvPr>
            <p:ph type="title"/>
          </p:nvPr>
        </p:nvSpPr>
        <p:spPr>
          <a:xfrm>
            <a:off x="472167" y="585278"/>
            <a:ext cx="4563268" cy="993775"/>
          </a:xfrm>
        </p:spPr>
        <p:txBody>
          <a:bodyPr>
            <a:normAutofit fontScale="90000"/>
          </a:bodyPr>
          <a:lstStyle/>
          <a:p>
            <a:r>
              <a:rPr lang="en-US" altLang="en-US" sz="4800" dirty="0" smtClean="0"/>
              <a:t>Some Common Solvents</a:t>
            </a:r>
            <a:endParaRPr lang="en-US" alt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067" y="2062444"/>
            <a:ext cx="5344320" cy="2124075"/>
          </a:xfrm>
        </p:spPr>
        <p:txBody>
          <a:bodyPr/>
          <a:lstStyle/>
          <a:p>
            <a:pPr>
              <a:defRPr/>
            </a:pPr>
            <a:r>
              <a:rPr lang="en-US" sz="1400" dirty="0" smtClean="0">
                <a:sym typeface="Wingdings" panose="05000000000000000000" pitchFamily="2" charset="2"/>
              </a:rPr>
              <a:t>Lower </a:t>
            </a:r>
            <a:r>
              <a:rPr lang="en-US" sz="1400" dirty="0">
                <a:sym typeface="Wingdings" panose="05000000000000000000" pitchFamily="2" charset="2"/>
              </a:rPr>
              <a:t>molecular weight  Usually more volatile (depending on polarity</a:t>
            </a:r>
            <a:r>
              <a:rPr lang="en-US" sz="1400" dirty="0" smtClean="0">
                <a:sym typeface="Wingdings" panose="05000000000000000000" pitchFamily="2" charset="2"/>
              </a:rPr>
              <a:t>). Volatile compounds evaporate more easily  than less volatile compounds. </a:t>
            </a:r>
            <a:endParaRPr lang="en-US" sz="1400" dirty="0"/>
          </a:p>
          <a:p>
            <a:pPr marL="342900" lvl="1" indent="0"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4549" y="3533773"/>
            <a:ext cx="1152525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316311" y="4478335"/>
            <a:ext cx="889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/>
              <a:t>acetone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661" y="3533773"/>
            <a:ext cx="93345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780823" y="4743449"/>
            <a:ext cx="838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/>
              <a:t>anisole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386" y="3608386"/>
            <a:ext cx="881062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712311" y="4522785"/>
            <a:ext cx="190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/>
              <a:t>dichloromethane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2012" y="3659185"/>
            <a:ext cx="1177925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981223" y="4903785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/>
              <a:t>NMP</a:t>
            </a:r>
          </a:p>
        </p:txBody>
      </p:sp>
      <p:pic>
        <p:nvPicPr>
          <p:cNvPr id="15377" name="Picture 2" descr="Image result for benzen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912" y="947228"/>
            <a:ext cx="8905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8" name="TextBox 14"/>
          <p:cNvSpPr txBox="1">
            <a:spLocks noChangeArrowheads="1"/>
          </p:cNvSpPr>
          <p:nvPr/>
        </p:nvSpPr>
        <p:spPr bwMode="auto">
          <a:xfrm>
            <a:off x="8699501" y="1764789"/>
            <a:ext cx="10366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/>
              <a:t>Benzene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811" y="3786185"/>
            <a:ext cx="1414462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388961" y="4776785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/>
              <a:t>GBL</a:t>
            </a:r>
          </a:p>
        </p:txBody>
      </p:sp>
      <p:pic>
        <p:nvPicPr>
          <p:cNvPr id="15381" name="Picture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351" y="894839"/>
            <a:ext cx="909637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82" name="TextBox 20"/>
          <p:cNvSpPr txBox="1">
            <a:spLocks noChangeArrowheads="1"/>
          </p:cNvSpPr>
          <p:nvPr/>
        </p:nvSpPr>
        <p:spPr bwMode="auto">
          <a:xfrm>
            <a:off x="10026650" y="1894964"/>
            <a:ext cx="1389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/>
              <a:t>Cyclohexane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862" y="3463924"/>
            <a:ext cx="9493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956662" y="4406899"/>
            <a:ext cx="5349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/>
              <a:t>IPA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645637" y="5053011"/>
            <a:ext cx="18367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800"/>
              <a:t>Halogenated solvent</a:t>
            </a:r>
          </a:p>
          <a:p>
            <a:pPr algn="ctr"/>
            <a:r>
              <a:rPr lang="en-US" altLang="en-US" sz="1800"/>
              <a:t>Very volatile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528412" y="5653085"/>
            <a:ext cx="37941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/>
              <a:t>Moderate polarity and molecular weight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8967787" y="5386384"/>
            <a:ext cx="25749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600" dirty="0"/>
              <a:t>Less polar and/or lower molecular </a:t>
            </a:r>
            <a:r>
              <a:rPr lang="en-US" altLang="en-US" sz="1600" dirty="0" smtClean="0"/>
              <a:t>weight</a:t>
            </a:r>
            <a:endParaRPr lang="en-US" altLang="en-US" sz="1600" dirty="0"/>
          </a:p>
        </p:txBody>
      </p:sp>
      <p:pic>
        <p:nvPicPr>
          <p:cNvPr id="15388" name="Picture 204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6" y="1545715"/>
            <a:ext cx="1685925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268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4" grpId="0" animBg="1"/>
      <p:bldP spid="23" grpId="0" animBg="1"/>
      <p:bldP spid="5" grpId="0"/>
      <p:bldP spid="9" grpId="0"/>
      <p:bldP spid="11" grpId="0"/>
      <p:bldP spid="13" grpId="0"/>
      <p:bldP spid="17" grpId="0"/>
      <p:bldP spid="20" grpId="0"/>
      <p:bldP spid="18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263"/>
            <a:ext cx="10515600" cy="1325563"/>
          </a:xfrm>
        </p:spPr>
        <p:txBody>
          <a:bodyPr/>
          <a:lstStyle/>
          <a:p>
            <a:r>
              <a:rPr lang="en-US" dirty="0" smtClean="0"/>
              <a:t>Apply Your Learning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3463"/>
            <a:ext cx="10515600" cy="5675313"/>
          </a:xfrm>
        </p:spPr>
        <p:txBody>
          <a:bodyPr>
            <a:normAutofit/>
          </a:bodyPr>
          <a:lstStyle/>
          <a:p>
            <a:r>
              <a:rPr lang="en-US" dirty="0" smtClean="0"/>
              <a:t>The structures of two different polymers is given below.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Based on each polymer subunit,</a:t>
            </a:r>
          </a:p>
          <a:p>
            <a:pPr lvl="1"/>
            <a:r>
              <a:rPr lang="en-US" dirty="0" smtClean="0"/>
              <a:t>which polymer would you expect to be more dense? Justify your answer.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5872">
            <a:off x="5626955" y="1485899"/>
            <a:ext cx="3847171" cy="2743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6045">
            <a:off x="1094393" y="1667616"/>
            <a:ext cx="4197729" cy="2379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492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520" y="285744"/>
            <a:ext cx="10515600" cy="1325563"/>
          </a:xfrm>
        </p:spPr>
        <p:txBody>
          <a:bodyPr/>
          <a:lstStyle/>
          <a:p>
            <a:r>
              <a:rPr lang="en-US" dirty="0" smtClean="0"/>
              <a:t>Apply Your Learning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2512" y="2843212"/>
            <a:ext cx="11420475" cy="5765801"/>
          </a:xfrm>
        </p:spPr>
        <p:txBody>
          <a:bodyPr>
            <a:normAutofit/>
          </a:bodyPr>
          <a:lstStyle/>
          <a:p>
            <a:r>
              <a:rPr lang="en-US" dirty="0" smtClean="0"/>
              <a:t>The monomers used to synthesize the polymers above are given below.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Would </a:t>
            </a:r>
            <a:r>
              <a:rPr lang="en-US" dirty="0" smtClean="0"/>
              <a:t>you expect vinyl chloride or </a:t>
            </a:r>
            <a:r>
              <a:rPr lang="en-US" dirty="0" err="1" smtClean="0"/>
              <a:t>tetrafluoroethylene</a:t>
            </a:r>
            <a:r>
              <a:rPr lang="en-US" dirty="0" smtClean="0"/>
              <a:t> to be more soluble in water? Why?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5872">
            <a:off x="6543359" y="856584"/>
            <a:ext cx="2785028" cy="19858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6045">
            <a:off x="2719701" y="1066702"/>
            <a:ext cx="2850992" cy="16162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3724" y="3417092"/>
            <a:ext cx="1381377" cy="14668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3918" y="3509300"/>
            <a:ext cx="2447899" cy="1255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308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References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838200" y="15255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000" dirty="0"/>
              <a:t>[1] Fritz, N., Dao, H., Allen, S. A. B., &amp; Kohl, P. A. (2012). Polycarbonates as temporary adhesives. </a:t>
            </a:r>
            <a:r>
              <a:rPr lang="en-US" altLang="en-US" sz="2000" i="1" dirty="0"/>
              <a:t>International Journal of Adhesion and Adhesives</a:t>
            </a:r>
            <a:r>
              <a:rPr lang="en-US" altLang="en-US" sz="2000" dirty="0"/>
              <a:t>, </a:t>
            </a:r>
            <a:r>
              <a:rPr lang="en-US" altLang="en-US" sz="2000" i="1" dirty="0"/>
              <a:t>38</a:t>
            </a:r>
            <a:r>
              <a:rPr lang="en-US" altLang="en-US" sz="2000" dirty="0"/>
              <a:t>, 45-49.</a:t>
            </a:r>
          </a:p>
          <a:p>
            <a:pPr marL="0" indent="0">
              <a:buNone/>
            </a:pPr>
            <a:r>
              <a:rPr lang="en-US" altLang="en-US" sz="2000" dirty="0"/>
              <a:t>[2] Li, H., Wu, J., Huang, X., Yin, Z., Liu, J., &amp; Zhang, H. (2014). A universal, rapid method for clean transfer of nanostructures onto various substrates. </a:t>
            </a:r>
            <a:r>
              <a:rPr lang="en-US" altLang="en-US" sz="2000" i="1" dirty="0"/>
              <a:t>ACS </a:t>
            </a:r>
            <a:r>
              <a:rPr lang="en-US" altLang="en-US" sz="2000" i="1" dirty="0" err="1"/>
              <a:t>nano</a:t>
            </a:r>
            <a:r>
              <a:rPr lang="en-US" altLang="en-US" sz="2000" dirty="0"/>
              <a:t>, </a:t>
            </a:r>
            <a:r>
              <a:rPr lang="en-US" altLang="en-US" sz="2000" i="1" dirty="0"/>
              <a:t>8</a:t>
            </a:r>
            <a:r>
              <a:rPr lang="en-US" altLang="en-US" sz="2000" dirty="0"/>
              <a:t>(7), 6563-6570.</a:t>
            </a:r>
          </a:p>
          <a:p>
            <a:pPr marL="0" indent="0">
              <a:buNone/>
            </a:pPr>
            <a:r>
              <a:rPr lang="en-US" altLang="en-US" sz="2000" dirty="0"/>
              <a:t>[3] Berger, M. (2014, July 8). A universal and rapid method for transferring nanostructures. Retrieved July 18, 2017, from </a:t>
            </a:r>
            <a:r>
              <a:rPr lang="en-US" altLang="en-US" sz="2000" dirty="0">
                <a:hlinkClick r:id="rId2"/>
              </a:rPr>
              <a:t>http://www.nanowerk.com/spotlight/spotid=36430.php</a:t>
            </a:r>
            <a:endParaRPr lang="en-US" altLang="en-US" sz="2000" dirty="0"/>
          </a:p>
          <a:p>
            <a:pPr marL="0" indent="0">
              <a:buNone/>
            </a:pPr>
            <a:r>
              <a:rPr lang="en-US" altLang="en-US" sz="2000" dirty="0"/>
              <a:t>[4] </a:t>
            </a:r>
            <a:r>
              <a:rPr lang="en-US" sz="2000" dirty="0"/>
              <a:t>“Plastics.” </a:t>
            </a:r>
            <a:r>
              <a:rPr lang="en-US" sz="2000" i="1" dirty="0"/>
              <a:t>The Basics: Polymer Definition and Properties</a:t>
            </a:r>
            <a:r>
              <a:rPr lang="en-US" sz="2000" dirty="0"/>
              <a:t>, plastics.americanchemistry.com/plastics/The-Basics/.</a:t>
            </a:r>
            <a:endParaRPr lang="en-US" altLang="en-US" sz="2000" dirty="0"/>
          </a:p>
          <a:p>
            <a:pPr marL="0" indent="0">
              <a:buNone/>
            </a:pPr>
            <a:endParaRPr lang="en-US" altLang="en-US" sz="2000" dirty="0"/>
          </a:p>
          <a:p>
            <a:pPr marL="0" indent="0">
              <a:buNone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92159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1110</TotalTime>
  <Words>553</Words>
  <Application>Microsoft Office PowerPoint</Application>
  <PresentationFormat>Widescreen</PresentationFormat>
  <Paragraphs>136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MS PGothic</vt:lpstr>
      <vt:lpstr>Arial</vt:lpstr>
      <vt:lpstr>Calibri</vt:lpstr>
      <vt:lpstr>Times</vt:lpstr>
      <vt:lpstr>Trebuchet MS</vt:lpstr>
      <vt:lpstr>Wingdings</vt:lpstr>
      <vt:lpstr>Wingdings 3</vt:lpstr>
      <vt:lpstr>Facet</vt:lpstr>
      <vt:lpstr>Synthetic Polymers and Their Properties</vt:lpstr>
      <vt:lpstr>What is a polymer?</vt:lpstr>
      <vt:lpstr>General Properties of Synthetic Polymers</vt:lpstr>
      <vt:lpstr>Everyday Examples of Polymers</vt:lpstr>
      <vt:lpstr>Solubility </vt:lpstr>
      <vt:lpstr>Some Common Solvents</vt:lpstr>
      <vt:lpstr>Apply Your Learning </vt:lpstr>
      <vt:lpstr>Apply Your Learning </vt:lpstr>
      <vt:lpstr>References</vt:lpstr>
      <vt:lpstr>PowerPoint Presentation</vt:lpstr>
    </vt:vector>
  </TitlesOfParts>
  <Company>Georgetown Preparatory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Scimeca</dc:creator>
  <cp:lastModifiedBy>Joanna Scimeca</cp:lastModifiedBy>
  <cp:revision>19</cp:revision>
  <dcterms:created xsi:type="dcterms:W3CDTF">2018-02-19T17:06:38Z</dcterms:created>
  <dcterms:modified xsi:type="dcterms:W3CDTF">2018-03-06T00:25:19Z</dcterms:modified>
</cp:coreProperties>
</file>